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Quicksand"/>
      <p:regular r:id="rId21"/>
      <p:bold r:id="rId22"/>
    </p:embeddedFont>
    <p:embeddedFont>
      <p:font typeface="Quicksand Medium"/>
      <p:regular r:id="rId23"/>
      <p:bold r:id="rId24"/>
    </p:embeddedFont>
    <p:embeddedFont>
      <p:font typeface="Quicksand Light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01E837-B858-4FCE-8CBD-5C3C60192EBF}">
  <a:tblStyle styleId="{2701E837-B858-4FCE-8CBD-5C3C60192E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Quicksand-bold.fntdata"/><Relationship Id="rId21" Type="http://schemas.openxmlformats.org/officeDocument/2006/relationships/font" Target="fonts/Quicksand-regular.fntdata"/><Relationship Id="rId24" Type="http://schemas.openxmlformats.org/officeDocument/2006/relationships/font" Target="fonts/QuicksandMedium-bold.fntdata"/><Relationship Id="rId23" Type="http://schemas.openxmlformats.org/officeDocument/2006/relationships/font" Target="fonts/Quicksan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QuicksandLight-bold.fntdata"/><Relationship Id="rId25" Type="http://schemas.openxmlformats.org/officeDocument/2006/relationships/font" Target="fonts/Quicksand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b3a221bc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b3a221bc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b3a221bc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b3a221bc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b3a221bc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b3a221bc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b3a221bc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b3a221bc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b3a221bc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b3a221bc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b35d62ec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b35d62ec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b35d62ec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b35d62ec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b3675f9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b3675f9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b3675f9c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b3675f9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b3675f9c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b3675f9c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b3675f9c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b3675f9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b3675f9c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b3675f9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b3a221b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b3a221b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s://es.wikipedia.org/w/index.php?title=%E2%9D%93&amp;action=edit&amp;redlink=1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hyperlink" Target="https://es.wikipedia.org/wiki/%E2%9C%94" TargetMode="External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hyperlink" Target="https://es.wikipedia.org/w/index.php?title=%E2%8C%9B&amp;action=edit&amp;redlink=1" TargetMode="External"/><Relationship Id="rId7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es.wikipedia.org/w/index.php?title=%E2%9D%93&amp;action=edit&amp;redlink=1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hyperlink" Target="https://es.wikipedia.org/w/index.php?title=%F0%9F%92%BB&amp;action=edit&amp;redlink=1" TargetMode="External"/><Relationship Id="rId7" Type="http://schemas.openxmlformats.org/officeDocument/2006/relationships/hyperlink" Target="https://open-meteo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hyperlink" Target="https://es.wikipedia.org/w/index.php?title=%F0%9F%92%BB&amp;action=edit&amp;redlink=1" TargetMode="External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hyperlink" Target="https://es.wikipedia.org/w/index.php?title=%F0%9F%A4%94&amp;action=edit&amp;redlink=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es.wikipedia.org/w/index.php?title=%E2%9D%93&amp;action=edit&amp;redlink=1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hyperlink" Target="https://es.wikipedia.org/w/index.php?title=%E2%9D%93&amp;action=edit&amp;redlink=1" TargetMode="External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s.wikipedia.org/w/index.php?title=%E2%9D%93&amp;action=edit&amp;redlink=1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es.wikipedia.org/w/index.php?title=%E2%9D%93&amp;action=edit&amp;redlink=1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700" y="0"/>
            <a:ext cx="74626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155300" y="1635150"/>
            <a:ext cx="3416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Predicción</a:t>
            </a:r>
            <a:r>
              <a:rPr b="1" lang="es-419" sz="40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del clima</a:t>
            </a:r>
            <a:endParaRPr b="1" sz="40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362950" y="647700"/>
            <a:ext cx="1001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>
                <a:highlight>
                  <a:srgbClr val="FFFFFF"/>
                </a:highlight>
              </a:rPr>
              <a:t>🌦️</a:t>
            </a:r>
            <a:endParaRPr sz="5000"/>
          </a:p>
        </p:txBody>
      </p:sp>
      <p:sp>
        <p:nvSpPr>
          <p:cNvPr id="59" name="Google Shape;59;p13"/>
          <p:cNvSpPr txBox="1"/>
          <p:nvPr/>
        </p:nvSpPr>
        <p:spPr>
          <a:xfrm>
            <a:off x="1580250" y="3280425"/>
            <a:ext cx="25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8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3624" y="4140199"/>
            <a:ext cx="1180052" cy="2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587075" y="23150"/>
            <a:ext cx="9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6040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s-419" sz="1700">
                <a:solidFill>
                  <a:srgbClr val="0C343D"/>
                </a:solidFill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¿Cómo afecta la presión superficial a las probabilidades de precipitaciones?</a:t>
            </a:r>
            <a:endParaRPr b="1" sz="3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32600" y="1500"/>
            <a:ext cx="55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D7333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❓️</a:t>
            </a:r>
            <a:endParaRPr sz="2000"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504" l="0" r="43029" t="495"/>
          <a:stretch/>
        </p:blipFill>
        <p:spPr>
          <a:xfrm>
            <a:off x="385525" y="517975"/>
            <a:ext cx="4812877" cy="332432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280000" dist="123825">
              <a:srgbClr val="000000">
                <a:alpha val="55000"/>
              </a:srgbClr>
            </a:outerShdw>
          </a:effectLst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6">
            <a:alphaModFix/>
          </a:blip>
          <a:srcRect b="504" l="0" r="0" t="495"/>
          <a:stretch/>
        </p:blipFill>
        <p:spPr>
          <a:xfrm>
            <a:off x="5371972" y="517975"/>
            <a:ext cx="3304502" cy="3324324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23825">
              <a:srgbClr val="000000">
                <a:alpha val="55000"/>
              </a:srgbClr>
            </a:outerShdw>
          </a:effectLst>
        </p:spPr>
      </p:pic>
      <p:sp>
        <p:nvSpPr>
          <p:cNvPr id="165" name="Google Shape;165;p22"/>
          <p:cNvSpPr txBox="1"/>
          <p:nvPr/>
        </p:nvSpPr>
        <p:spPr>
          <a:xfrm>
            <a:off x="385525" y="3900075"/>
            <a:ext cx="82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Comparando la media móvil exponencial de la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presión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superficial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contra la de las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precipitaciones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podemos observar como hay una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relación inversa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entre los picos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máximos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y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mínimos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, dando a entender que cuando ocurre la máxima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presión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ocurren las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mínimas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precipitaciones y viceversa, esto se corrobora con el gráfico precipitaciones vs.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presión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superficial.</a:t>
            </a:r>
            <a:endParaRPr b="1"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7288250" y="4734875"/>
            <a:ext cx="17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875" y="-108525"/>
            <a:ext cx="7591800" cy="52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380500" y="10800"/>
            <a:ext cx="6130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60400" rtl="0" algn="ctr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s-419" sz="1800">
                <a:solidFill>
                  <a:srgbClr val="0C343D"/>
                </a:solidFill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Características</a:t>
            </a:r>
            <a:r>
              <a:rPr b="1" lang="es-419" sz="1800">
                <a:solidFill>
                  <a:srgbClr val="0C343D"/>
                </a:solidFill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s-419" sz="1800">
                <a:solidFill>
                  <a:srgbClr val="0C343D"/>
                </a:solidFill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más</a:t>
            </a:r>
            <a:r>
              <a:rPr b="1" lang="es-419" sz="1800">
                <a:solidFill>
                  <a:srgbClr val="0C343D"/>
                </a:solidFill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 importantes para la </a:t>
            </a:r>
            <a:r>
              <a:rPr b="1" lang="es-419" sz="1800">
                <a:solidFill>
                  <a:srgbClr val="0C343D"/>
                </a:solidFill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predicción</a:t>
            </a:r>
            <a:endParaRPr b="1" sz="39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32600" y="1500"/>
            <a:ext cx="57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✔️</a:t>
            </a:r>
            <a:r>
              <a:rPr lang="es-419" sz="1800">
                <a:highlight>
                  <a:srgbClr val="FFFFFF"/>
                </a:highlight>
              </a:rPr>
              <a:t>❌️</a:t>
            </a:r>
            <a:endParaRPr sz="3400"/>
          </a:p>
        </p:txBody>
      </p:sp>
      <p:sp>
        <p:nvSpPr>
          <p:cNvPr id="178" name="Google Shape;178;p23"/>
          <p:cNvSpPr txBox="1"/>
          <p:nvPr/>
        </p:nvSpPr>
        <p:spPr>
          <a:xfrm>
            <a:off x="4170850" y="4734875"/>
            <a:ext cx="17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900" y="836275"/>
            <a:ext cx="5603850" cy="3768024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23825">
              <a:srgbClr val="000000">
                <a:alpha val="5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1821" r="1811" t="0"/>
          <a:stretch/>
        </p:blipFill>
        <p:spPr>
          <a:xfrm>
            <a:off x="3194475" y="0"/>
            <a:ext cx="75918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380500" y="10800"/>
            <a:ext cx="61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60400" rtl="0" algn="ctr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s-419" sz="1800">
                <a:solidFill>
                  <a:srgbClr val="0C343D"/>
                </a:solidFill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Ventana temporal</a:t>
            </a:r>
            <a:endParaRPr b="1" sz="39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32600" y="1500"/>
            <a:ext cx="57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D73333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⌛️</a:t>
            </a:r>
            <a:endParaRPr sz="2100"/>
          </a:p>
        </p:txBody>
      </p:sp>
      <p:sp>
        <p:nvSpPr>
          <p:cNvPr id="191" name="Google Shape;191;p24"/>
          <p:cNvSpPr txBox="1"/>
          <p:nvPr/>
        </p:nvSpPr>
        <p:spPr>
          <a:xfrm>
            <a:off x="4170850" y="4734875"/>
            <a:ext cx="17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0" y="898050"/>
            <a:ext cx="5622600" cy="19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168500" y="3124100"/>
            <a:ext cx="562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Para la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predicción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de las precipitaciones se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utilizó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una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técnica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que consiste en tomar un lapso temporal de datos e ir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desplazando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esta ventana a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través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del set de datos, buscando predecir el resultado para los posteriores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días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 la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ventana temporal, el desplazamiento se puede hacer de un paso a la vez, o de varios pasos.</a:t>
            </a:r>
            <a:endParaRPr b="1"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32600" y="1500"/>
            <a:ext cx="55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D7333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❓️</a:t>
            </a:r>
            <a:endParaRPr sz="2000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50" y="490725"/>
            <a:ext cx="8571499" cy="171172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23825">
              <a:srgbClr val="000000">
                <a:alpha val="55000"/>
              </a:srgbClr>
            </a:outerShdw>
          </a:effectLst>
        </p:spPr>
      </p:pic>
      <p:pic>
        <p:nvPicPr>
          <p:cNvPr id="201" name="Google Shape;20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250" y="2595875"/>
            <a:ext cx="8571499" cy="169055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23825">
              <a:srgbClr val="000000">
                <a:alpha val="55000"/>
              </a:srgbClr>
            </a:outerShdw>
          </a:effectLst>
        </p:spPr>
      </p:pic>
      <p:sp>
        <p:nvSpPr>
          <p:cNvPr id="202" name="Google Shape;202;p25"/>
          <p:cNvSpPr txBox="1"/>
          <p:nvPr/>
        </p:nvSpPr>
        <p:spPr>
          <a:xfrm>
            <a:off x="210050" y="4362625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El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pronóstico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para los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próximos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7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días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, se puede observar que el modelo no performa tan bien, se espera mejorar esto.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7288250" y="4734875"/>
            <a:ext cx="17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1238900" y="23150"/>
            <a:ext cx="680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60400" rtl="0" algn="ctr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700">
                <a:solidFill>
                  <a:srgbClr val="0C343D"/>
                </a:solidFill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¿Habrá más días de precipitaciones esta semana?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10050" y="2202450"/>
            <a:ext cx="84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Aquí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tenemos la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comparación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entre el valor real y las predicciones para los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últimos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2 años.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050" y="1165250"/>
            <a:ext cx="2653076" cy="265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335425" y="1960650"/>
            <a:ext cx="529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Visita mis redes (en mi perfil de Github </a:t>
            </a:r>
            <a:r>
              <a:rPr b="1" lang="es-419" sz="15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podrás</a:t>
            </a:r>
            <a:r>
              <a:rPr b="1" lang="es-419" sz="15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encontrar el notebook de este proyecto)</a:t>
            </a:r>
            <a:endParaRPr b="1" sz="15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9348" y="122675"/>
            <a:ext cx="1548602" cy="1549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1580238" y="1651338"/>
            <a:ext cx="25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8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3624" y="4673599"/>
            <a:ext cx="1180052" cy="2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4063" y="2683350"/>
            <a:ext cx="1679175" cy="16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1634" r="1644" t="0"/>
          <a:stretch/>
        </p:blipFill>
        <p:spPr>
          <a:xfrm>
            <a:off x="4165350" y="0"/>
            <a:ext cx="746262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86900" y="800400"/>
            <a:ext cx="475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Motivación</a:t>
            </a:r>
            <a:r>
              <a:rPr b="1" lang="es-419" sz="30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y audiencia</a:t>
            </a:r>
            <a:endParaRPr b="1" sz="30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435400" y="153900"/>
            <a:ext cx="85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highlight>
                  <a:srgbClr val="FFFFFF"/>
                </a:highlight>
              </a:rPr>
              <a:t>👪</a:t>
            </a:r>
            <a:endParaRPr sz="30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486900" y="1588575"/>
            <a:ext cx="4753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El motivo de este proyecto es la de </a:t>
            </a:r>
            <a:r>
              <a:rPr b="1" lang="es-419" sz="18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brindar herramientas de analisis y prediccion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en busca de evitar eventos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climáticos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inesperados.</a:t>
            </a:r>
            <a:endParaRPr sz="1800">
              <a:solidFill>
                <a:srgbClr val="0C343D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343D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El pronóstico del clima es algo que </a:t>
            </a:r>
            <a:r>
              <a:rPr b="1" lang="es-419" sz="18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nos beneficia a todos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, muchas veces ayuda a organizar, en función del clima, determinados eventos/tareas en la vida de las personas y/o organizaciones</a:t>
            </a:r>
            <a:r>
              <a:rPr lang="es-419" sz="1800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.</a:t>
            </a:r>
            <a:endParaRPr sz="1800">
              <a:solidFill>
                <a:schemeClr val="dk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170850" y="4734875"/>
            <a:ext cx="17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9197" r="9189" t="0"/>
          <a:stretch/>
        </p:blipFill>
        <p:spPr>
          <a:xfrm>
            <a:off x="4546350" y="0"/>
            <a:ext cx="7462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486900" y="800400"/>
            <a:ext cx="475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Adquisición</a:t>
            </a:r>
            <a:r>
              <a:rPr b="1" lang="es-419" sz="30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de datos</a:t>
            </a:r>
            <a:endParaRPr b="1" sz="30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2435400" y="230100"/>
            <a:ext cx="85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D73333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💻</a:t>
            </a:r>
            <a:endParaRPr sz="3000"/>
          </a:p>
        </p:txBody>
      </p:sp>
      <p:sp>
        <p:nvSpPr>
          <p:cNvPr id="83" name="Google Shape;83;p15"/>
          <p:cNvSpPr txBox="1"/>
          <p:nvPr/>
        </p:nvSpPr>
        <p:spPr>
          <a:xfrm>
            <a:off x="486900" y="1512375"/>
            <a:ext cx="4753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Los datos para llevar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 cabo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este proyecto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fueron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adquiridos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 través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de la </a:t>
            </a:r>
            <a:r>
              <a:rPr b="1" lang="es-419" sz="18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API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de </a:t>
            </a:r>
            <a:r>
              <a:rPr b="1" lang="es-419" sz="1800" u="sng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Open-Meteo</a:t>
            </a:r>
            <a:r>
              <a:rPr b="1" lang="es-419" sz="18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que es de acceso libre y nos brinda datos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meteorológicos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de distintas partes del mundo.</a:t>
            </a:r>
            <a:endParaRPr sz="1800">
              <a:solidFill>
                <a:srgbClr val="0C343D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343D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Esta API nos brinda dos tipos de set de datos, </a:t>
            </a:r>
            <a:r>
              <a:rPr b="1" lang="es-419" sz="18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datos </a:t>
            </a:r>
            <a:r>
              <a:rPr b="1" lang="es-419" sz="18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meteorológicos</a:t>
            </a:r>
            <a:r>
              <a:rPr b="1" lang="es-419" sz="18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diarios y horarios,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por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interés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propio se utilizaron datos 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meteorológicos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de Argentina</a:t>
            </a:r>
            <a:r>
              <a:rPr lang="es-419" sz="1800">
                <a:solidFill>
                  <a:srgbClr val="0C343D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.</a:t>
            </a:r>
            <a:endParaRPr sz="1800">
              <a:solidFill>
                <a:srgbClr val="0C343D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170850" y="4734875"/>
            <a:ext cx="17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1634" r="1644" t="0"/>
          <a:stretch/>
        </p:blipFill>
        <p:spPr>
          <a:xfrm>
            <a:off x="2624625" y="0"/>
            <a:ext cx="74626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86900" y="648000"/>
            <a:ext cx="475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Resumen de metadata</a:t>
            </a:r>
            <a:endParaRPr b="1" sz="30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435400" y="153900"/>
            <a:ext cx="85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D73333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💻</a:t>
            </a:r>
            <a:endParaRPr sz="30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" name="Google Shape;95;p16"/>
          <p:cNvGraphicFramePr/>
          <p:nvPr/>
        </p:nvGraphicFramePr>
        <p:xfrm>
          <a:off x="376713" y="132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{2701E837-B858-4FCE-8CBD-5C3C60192EBF}</a:tableStyleId>
              </a:tblPr>
              <a:tblGrid>
                <a:gridCol w="994775"/>
                <a:gridCol w="994775"/>
                <a:gridCol w="994775"/>
                <a:gridCol w="994775"/>
                <a:gridCol w="994775"/>
              </a:tblGrid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lt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Datos</a:t>
                      </a:r>
                      <a:endParaRPr sz="1300">
                        <a:solidFill>
                          <a:schemeClr val="lt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lt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Features</a:t>
                      </a:r>
                      <a:endParaRPr sz="1300">
                        <a:solidFill>
                          <a:schemeClr val="lt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lt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Registros</a:t>
                      </a:r>
                      <a:endParaRPr sz="1300">
                        <a:solidFill>
                          <a:schemeClr val="lt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lt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Fecha </a:t>
                      </a:r>
                      <a:r>
                        <a:rPr lang="es-419" sz="1300">
                          <a:solidFill>
                            <a:schemeClr val="lt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inicial</a:t>
                      </a:r>
                      <a:endParaRPr sz="1300">
                        <a:solidFill>
                          <a:schemeClr val="lt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lt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Fecha final</a:t>
                      </a:r>
                      <a:endParaRPr sz="1300">
                        <a:solidFill>
                          <a:schemeClr val="lt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56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Diarios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19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8.7K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2020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Actualidad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Horarios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42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209K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2020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Actualidad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6" name="Google Shape;96;p16"/>
          <p:cNvGraphicFramePr/>
          <p:nvPr/>
        </p:nvGraphicFramePr>
        <p:xfrm>
          <a:off x="376700" y="30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{2701E837-B858-4FCE-8CBD-5C3C60192EBF}</a:tableStyleId>
              </a:tblPr>
              <a:tblGrid>
                <a:gridCol w="902800"/>
                <a:gridCol w="1155900"/>
                <a:gridCol w="987300"/>
                <a:gridCol w="933100"/>
                <a:gridCol w="994775"/>
              </a:tblGrid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lt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Datos</a:t>
                      </a:r>
                      <a:endParaRPr sz="1300">
                        <a:solidFill>
                          <a:schemeClr val="lt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lt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Categóricos</a:t>
                      </a:r>
                      <a:endParaRPr sz="1300">
                        <a:solidFill>
                          <a:schemeClr val="lt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lt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Continuos</a:t>
                      </a:r>
                      <a:endParaRPr sz="1300">
                        <a:solidFill>
                          <a:schemeClr val="lt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lt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Discretos</a:t>
                      </a:r>
                      <a:endParaRPr sz="1300">
                        <a:solidFill>
                          <a:schemeClr val="lt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lt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Booleanos</a:t>
                      </a:r>
                      <a:endParaRPr sz="1300">
                        <a:solidFill>
                          <a:schemeClr val="lt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</a:tr>
              <a:tr h="56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Diarios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3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16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0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0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Horarios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39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0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</a:t>
                      </a:r>
                      <a:endParaRPr sz="1300"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" name="Google Shape;97;p16"/>
          <p:cNvSpPr txBox="1"/>
          <p:nvPr/>
        </p:nvSpPr>
        <p:spPr>
          <a:xfrm>
            <a:off x="4170850" y="4734875"/>
            <a:ext cx="17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10019" l="0" r="0" t="10019"/>
          <a:stretch/>
        </p:blipFill>
        <p:spPr>
          <a:xfrm>
            <a:off x="4904875" y="0"/>
            <a:ext cx="7462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486900" y="648000"/>
            <a:ext cx="475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Preguntas de </a:t>
            </a:r>
            <a:r>
              <a:rPr b="1" lang="es-419" sz="30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hipótesis</a:t>
            </a:r>
            <a:endParaRPr b="1" sz="30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435400" y="153900"/>
            <a:ext cx="85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D73333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🤔</a:t>
            </a:r>
            <a:endParaRPr sz="3600"/>
          </a:p>
        </p:txBody>
      </p:sp>
      <p:sp>
        <p:nvSpPr>
          <p:cNvPr id="108" name="Google Shape;108;p17"/>
          <p:cNvSpPr txBox="1"/>
          <p:nvPr/>
        </p:nvSpPr>
        <p:spPr>
          <a:xfrm>
            <a:off x="812000" y="1283775"/>
            <a:ext cx="49650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Quicksand Medium"/>
              <a:buChar char="●"/>
            </a:pP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¿Existira algun patron que nos permita identificar un dia posiblemente lluvioso?</a:t>
            </a:r>
            <a:endParaRPr>
              <a:solidFill>
                <a:srgbClr val="0C343D"/>
              </a:solidFill>
              <a:highlight>
                <a:schemeClr val="lt1"/>
              </a:highlight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7500" lvl="0" marL="457200" marR="66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Quicksand Medium"/>
              <a:buChar char="●"/>
            </a:pP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¿Habrá una época del año en la que haya mayores probabilidades de llover?</a:t>
            </a:r>
            <a:endParaRPr>
              <a:solidFill>
                <a:srgbClr val="0C343D"/>
              </a:solidFill>
              <a:highlight>
                <a:schemeClr val="lt1"/>
              </a:highlight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7500" lvl="0" marL="457200" marR="66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Quicksand Medium"/>
              <a:buChar char="●"/>
            </a:pP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¿</a:t>
            </a: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Qué</a:t>
            </a: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parámetros</a:t>
            </a: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 son vitales para predecir un dia lluvioso? Y de ser asi, ¿Como se relacionan?</a:t>
            </a:r>
            <a:endParaRPr>
              <a:solidFill>
                <a:srgbClr val="0C343D"/>
              </a:solidFill>
              <a:highlight>
                <a:schemeClr val="lt1"/>
              </a:highlight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7500" lvl="0" marL="457200" marR="66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Quicksand Medium"/>
              <a:buChar char="●"/>
            </a:pP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¿</a:t>
            </a: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Cómo</a:t>
            </a: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 afecta la temperatura a las probabilidades de precipitaciones?</a:t>
            </a:r>
            <a:endParaRPr>
              <a:solidFill>
                <a:srgbClr val="0C343D"/>
              </a:solidFill>
              <a:highlight>
                <a:schemeClr val="lt1"/>
              </a:highlight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7500" lvl="0" marL="457200" marR="66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Quicksand Medium"/>
              <a:buChar char="●"/>
            </a:pP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¿</a:t>
            </a: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Cómo</a:t>
            </a: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 afecta la </a:t>
            </a: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presión</a:t>
            </a: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 superficial a las probabilidades de precipitaciones?</a:t>
            </a:r>
            <a:endParaRPr>
              <a:solidFill>
                <a:srgbClr val="0C343D"/>
              </a:solidFill>
              <a:highlight>
                <a:schemeClr val="lt1"/>
              </a:highlight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7500" lvl="0" marL="457200" marR="66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Quicksand Medium"/>
              <a:buChar char="●"/>
            </a:pPr>
            <a:r>
              <a:rPr lang="es-419">
                <a:solidFill>
                  <a:srgbClr val="0C343D"/>
                </a:solidFill>
                <a:highlight>
                  <a:schemeClr val="lt1"/>
                </a:highlight>
                <a:latin typeface="Quicksand Medium"/>
                <a:ea typeface="Quicksand Medium"/>
                <a:cs typeface="Quicksand Medium"/>
                <a:sym typeface="Quicksand Medium"/>
              </a:rPr>
              <a:t>¿Habrá más días de precipitaciones esta semana?</a:t>
            </a:r>
            <a:endParaRPr sz="1900">
              <a:solidFill>
                <a:srgbClr val="0C343D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4170850" y="4734875"/>
            <a:ext cx="17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-98725" y="23150"/>
            <a:ext cx="981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660400" rtl="0" algn="ctr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s-419" sz="17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¿Existira algun patron que nos permita identificar un dia posiblemente lluvioso?</a:t>
            </a:r>
            <a:endParaRPr b="1" sz="33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32600" y="1500"/>
            <a:ext cx="55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D7333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❓️</a:t>
            </a:r>
            <a:endParaRPr sz="2000"/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5">
            <a:alphaModFix/>
          </a:blip>
          <a:srcRect b="1257" l="0" r="0" t="1247"/>
          <a:stretch/>
        </p:blipFill>
        <p:spPr>
          <a:xfrm>
            <a:off x="286250" y="490725"/>
            <a:ext cx="8571498" cy="1690562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23825">
              <a:srgbClr val="000000">
                <a:alpha val="55000"/>
              </a:srgbClr>
            </a:outerShdw>
          </a:effectLst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250" y="2595875"/>
            <a:ext cx="8571501" cy="169055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23825">
              <a:srgbClr val="000000">
                <a:alpha val="55000"/>
              </a:srgbClr>
            </a:outerShdw>
          </a:effectLst>
        </p:spPr>
      </p:pic>
      <p:sp>
        <p:nvSpPr>
          <p:cNvPr id="119" name="Google Shape;119;p18"/>
          <p:cNvSpPr txBox="1"/>
          <p:nvPr/>
        </p:nvSpPr>
        <p:spPr>
          <a:xfrm>
            <a:off x="210050" y="2202450"/>
            <a:ext cx="84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La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media móvil exponencial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mide la dirección de la tendencia durante un período de tiempo.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10050" y="4362625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Podemos ver que hay claramente un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patrón que se repite cada 2 años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, donde encontramos 2 máximos y 2 mínimos.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7288250" y="4734875"/>
            <a:ext cx="17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5715000" y="-17825"/>
            <a:ext cx="3796473" cy="56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352750" y="10800"/>
            <a:ext cx="6438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60400" rtl="0" algn="ctr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s-419" sz="1800">
                <a:solidFill>
                  <a:srgbClr val="0C343D"/>
                </a:solidFill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¿Habrá una época del año en la que haya mayores probabilidades de llover?</a:t>
            </a:r>
            <a:endParaRPr b="1" sz="39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61200" y="77700"/>
            <a:ext cx="55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D73333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❓️</a:t>
            </a:r>
            <a:endParaRPr sz="30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650" y="837656"/>
            <a:ext cx="5539350" cy="3342094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23825">
              <a:srgbClr val="000000">
                <a:alpha val="55000"/>
              </a:srgbClr>
            </a:outerShdw>
          </a:effectLst>
        </p:spPr>
      </p:pic>
      <p:sp>
        <p:nvSpPr>
          <p:cNvPr id="133" name="Google Shape;133;p19"/>
          <p:cNvSpPr txBox="1"/>
          <p:nvPr/>
        </p:nvSpPr>
        <p:spPr>
          <a:xfrm>
            <a:off x="99450" y="4226300"/>
            <a:ext cx="576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Podemos ver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cómo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en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época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de invierno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las precipitaciones son menores en abundancia.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3942250" y="4734875"/>
            <a:ext cx="17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53675" y="23150"/>
            <a:ext cx="9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66040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s-419">
                <a:solidFill>
                  <a:srgbClr val="0C343D"/>
                </a:solidFill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¿Qué parámetros son vitales para predecir un dia lluvioso? Y de ser asi, ¿Como se relacionan?</a:t>
            </a:r>
            <a:endParaRPr b="1" sz="33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32600" y="1500"/>
            <a:ext cx="55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D7333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❓️</a:t>
            </a:r>
            <a:endParaRPr sz="20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49" y="469363"/>
            <a:ext cx="8174700" cy="4151189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14300">
              <a:srgbClr val="000000">
                <a:alpha val="55000"/>
              </a:srgbClr>
            </a:outerShdw>
          </a:effectLst>
        </p:spPr>
      </p:pic>
      <p:sp>
        <p:nvSpPr>
          <p:cNvPr id="142" name="Google Shape;142;p20"/>
          <p:cNvSpPr/>
          <p:nvPr/>
        </p:nvSpPr>
        <p:spPr>
          <a:xfrm>
            <a:off x="806750" y="3629350"/>
            <a:ext cx="7167000" cy="21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7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1436500" y="4748225"/>
            <a:ext cx="730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De mayor a menor las correlaciones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más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importantes son: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c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loud cover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, pressure &amp; temperature</a:t>
            </a:r>
            <a:endParaRPr b="1"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9" y="4782099"/>
            <a:ext cx="1180052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739475" y="23150"/>
            <a:ext cx="847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6040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1" lang="es-419" sz="1700">
                <a:solidFill>
                  <a:srgbClr val="0C343D"/>
                </a:solidFill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¿Cómo afecta la temperatura a las probabilidades de precipitaciones?</a:t>
            </a:r>
            <a:endParaRPr b="1" sz="3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2600" y="1500"/>
            <a:ext cx="55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D7333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❓️</a:t>
            </a:r>
            <a:endParaRPr sz="2000"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5">
            <a:alphaModFix/>
          </a:blip>
          <a:srcRect b="0" l="0" r="43006" t="0"/>
          <a:stretch/>
        </p:blipFill>
        <p:spPr>
          <a:xfrm>
            <a:off x="385525" y="517975"/>
            <a:ext cx="4814894" cy="332432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23825">
              <a:srgbClr val="000000">
                <a:alpha val="55000"/>
              </a:srgbClr>
            </a:outerShdw>
          </a:effectLst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1972" y="517975"/>
            <a:ext cx="3304502" cy="3324324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23825">
              <a:srgbClr val="000000">
                <a:alpha val="55000"/>
              </a:srgbClr>
            </a:outerShdw>
          </a:effectLst>
        </p:spPr>
      </p:pic>
      <p:sp>
        <p:nvSpPr>
          <p:cNvPr id="154" name="Google Shape;154;p21"/>
          <p:cNvSpPr txBox="1"/>
          <p:nvPr/>
        </p:nvSpPr>
        <p:spPr>
          <a:xfrm>
            <a:off x="385525" y="3900075"/>
            <a:ext cx="82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Comparando la media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móvil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exponencial de la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temperatura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contra la de las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precipitaciones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podemos observar como hay una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relación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directa entre los picos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máximos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y </a:t>
            </a:r>
            <a:r>
              <a:rPr b="1"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mínimos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, dando a entender que cuando ocurre la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máxima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temperatura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ocurren las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máximas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precipitaciones y lo mismo ocurre con las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mínimas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, esto se corrobora con el 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gráfico</a:t>
            </a: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 precipitaciones vs. temperatura.</a:t>
            </a:r>
            <a:endParaRPr b="1"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7288250" y="4734875"/>
            <a:ext cx="17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C343D"/>
                </a:solidFill>
                <a:latin typeface="Quicksand"/>
                <a:ea typeface="Quicksand"/>
                <a:cs typeface="Quicksand"/>
                <a:sym typeface="Quicksand"/>
              </a:rPr>
              <a:t>Alexander Daniel Rios</a:t>
            </a:r>
            <a:endParaRPr sz="1200">
              <a:solidFill>
                <a:srgbClr val="0C343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